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62" r:id="rId5"/>
  </p:sldIdLst>
  <p:sldSz cx="9144000" cy="6858000" type="screen4x3"/>
  <p:notesSz cx="7104063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B03C"/>
    <a:srgbClr val="0A1088"/>
    <a:srgbClr val="0B327F"/>
    <a:srgbClr val="D131C9"/>
    <a:srgbClr val="185EEA"/>
    <a:srgbClr val="1FE3E3"/>
    <a:srgbClr val="FECA04"/>
    <a:srgbClr val="F8AE00"/>
    <a:srgbClr val="966800"/>
    <a:srgbClr val="F297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C3C74-ED21-48B3-AA1C-C1A1C0361189}" type="datetimeFigureOut">
              <a:rPr lang="it-IT" smtClean="0"/>
              <a:t>22/06/2025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7B5EA-A35E-4CA2-AD1F-AD0A5E4FAC2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74171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C3C74-ED21-48B3-AA1C-C1A1C0361189}" type="datetimeFigureOut">
              <a:rPr lang="it-IT" smtClean="0"/>
              <a:t>22/06/2025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7B5EA-A35E-4CA2-AD1F-AD0A5E4FAC2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2885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C3C74-ED21-48B3-AA1C-C1A1C0361189}" type="datetimeFigureOut">
              <a:rPr lang="it-IT" smtClean="0"/>
              <a:t>22/06/2025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7B5EA-A35E-4CA2-AD1F-AD0A5E4FAC2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9589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C3C74-ED21-48B3-AA1C-C1A1C0361189}" type="datetimeFigureOut">
              <a:rPr lang="it-IT" smtClean="0"/>
              <a:t>22/06/2025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7B5EA-A35E-4CA2-AD1F-AD0A5E4FAC2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3702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C3C74-ED21-48B3-AA1C-C1A1C0361189}" type="datetimeFigureOut">
              <a:rPr lang="it-IT" smtClean="0"/>
              <a:t>22/06/2025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7B5EA-A35E-4CA2-AD1F-AD0A5E4FAC2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2689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C3C74-ED21-48B3-AA1C-C1A1C0361189}" type="datetimeFigureOut">
              <a:rPr lang="it-IT" smtClean="0"/>
              <a:t>22/06/2025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7B5EA-A35E-4CA2-AD1F-AD0A5E4FAC2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360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C3C74-ED21-48B3-AA1C-C1A1C0361189}" type="datetimeFigureOut">
              <a:rPr lang="it-IT" smtClean="0"/>
              <a:t>22/06/2025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7B5EA-A35E-4CA2-AD1F-AD0A5E4FAC2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8885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C3C74-ED21-48B3-AA1C-C1A1C0361189}" type="datetimeFigureOut">
              <a:rPr lang="it-IT" smtClean="0"/>
              <a:t>22/06/2025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7B5EA-A35E-4CA2-AD1F-AD0A5E4FAC2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9027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C3C74-ED21-48B3-AA1C-C1A1C0361189}" type="datetimeFigureOut">
              <a:rPr lang="it-IT" smtClean="0"/>
              <a:t>22/06/2025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7B5EA-A35E-4CA2-AD1F-AD0A5E4FAC2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7496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C3C74-ED21-48B3-AA1C-C1A1C0361189}" type="datetimeFigureOut">
              <a:rPr lang="it-IT" smtClean="0"/>
              <a:t>22/06/2025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7B5EA-A35E-4CA2-AD1F-AD0A5E4FAC2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30395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C3C74-ED21-48B3-AA1C-C1A1C0361189}" type="datetimeFigureOut">
              <a:rPr lang="it-IT" smtClean="0"/>
              <a:t>22/06/2025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7B5EA-A35E-4CA2-AD1F-AD0A5E4FAC2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2459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3C3C74-ED21-48B3-AA1C-C1A1C0361189}" type="datetimeFigureOut">
              <a:rPr lang="it-IT" smtClean="0"/>
              <a:t>22/06/2025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97B5EA-A35E-4CA2-AD1F-AD0A5E4FAC2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13271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5908D282-E235-2805-2E8F-61FFA69F65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0241" y="1973894"/>
            <a:ext cx="3663523" cy="1770247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883FCAB7-E126-75F5-D035-37A6847EEFC3}"/>
              </a:ext>
            </a:extLst>
          </p:cNvPr>
          <p:cNvSpPr txBox="1"/>
          <p:nvPr/>
        </p:nvSpPr>
        <p:spPr>
          <a:xfrm>
            <a:off x="6624116" y="5446515"/>
            <a:ext cx="2245419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rgbClr val="F8AE00"/>
                </a:solidFill>
                <a:latin typeface="Inter" panose="02000503000000020004" pitchFamily="2" charset="0"/>
                <a:ea typeface="Inter" panose="02000503000000020004" pitchFamily="2" charset="0"/>
              </a:rPr>
              <a:t>Developed by</a:t>
            </a:r>
            <a:r>
              <a:rPr lang="it-IT" sz="1200" dirty="0">
                <a:solidFill>
                  <a:srgbClr val="F8AE00"/>
                </a:solidFill>
                <a:latin typeface="Inter" panose="02000503000000020004" pitchFamily="2" charset="0"/>
                <a:ea typeface="Inter" panose="02000503000000020004" pitchFamily="2" charset="0"/>
              </a:rPr>
              <a:t>:</a:t>
            </a:r>
          </a:p>
          <a:p>
            <a:pPr algn="r"/>
            <a:endParaRPr lang="it-IT" sz="800" dirty="0">
              <a:solidFill>
                <a:srgbClr val="F8AE00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  <a:p>
            <a:pPr algn="r"/>
            <a:r>
              <a:rPr lang="it-IT" sz="1200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Alessandro Pasquetto</a:t>
            </a:r>
          </a:p>
          <a:p>
            <a:pPr algn="r"/>
            <a:r>
              <a:rPr lang="it-IT" sz="1200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Lorenzo Orlandi</a:t>
            </a:r>
          </a:p>
          <a:p>
            <a:pPr algn="r"/>
            <a:r>
              <a:rPr lang="it-IT" sz="1200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Gabriele Pedesini</a:t>
            </a:r>
          </a:p>
          <a:p>
            <a:pPr algn="r"/>
            <a:r>
              <a:rPr lang="it-IT" sz="1200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Stefano Molteni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D04A5120-CD38-5E09-F0AC-C2AD29A6D4A6}"/>
              </a:ext>
            </a:extLst>
          </p:cNvPr>
          <p:cNvSpPr txBox="1"/>
          <p:nvPr/>
        </p:nvSpPr>
        <p:spPr>
          <a:xfrm>
            <a:off x="2309832" y="4034446"/>
            <a:ext cx="4524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Presentation and Design Choices</a:t>
            </a:r>
          </a:p>
        </p:txBody>
      </p:sp>
    </p:spTree>
    <p:extLst>
      <p:ext uri="{BB962C8B-B14F-4D97-AF65-F5344CB8AC3E}">
        <p14:creationId xmlns:p14="http://schemas.microsoft.com/office/powerpoint/2010/main" val="4172673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E13B147-1563-C833-4340-35D038187F95}"/>
              </a:ext>
            </a:extLst>
          </p:cNvPr>
          <p:cNvSpPr txBox="1"/>
          <p:nvPr/>
        </p:nvSpPr>
        <p:spPr>
          <a:xfrm>
            <a:off x="1129638" y="1977512"/>
            <a:ext cx="220917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8AE00"/>
                </a:solidFill>
                <a:latin typeface="Inter" panose="02000503000000020004" pitchFamily="2" charset="0"/>
                <a:ea typeface="Inter" panose="02000503000000020004" pitchFamily="2" charset="0"/>
              </a:rPr>
              <a:t>Rules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✅ </a:t>
            </a:r>
            <a:r>
              <a:rPr lang="it-IT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Basic rules</a:t>
            </a:r>
          </a:p>
          <a:p>
            <a:endParaRPr lang="it-IT" sz="600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  <a:p>
            <a:r>
              <a:rPr lang="en-US" dirty="0">
                <a:solidFill>
                  <a:schemeClr val="bg1"/>
                </a:solidFill>
              </a:rPr>
              <a:t>✅ </a:t>
            </a:r>
            <a:r>
              <a:rPr lang="it-IT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Complete rules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059190-C959-6941-B9DC-AEB054C16C99}"/>
              </a:ext>
            </a:extLst>
          </p:cNvPr>
          <p:cNvSpPr txBox="1"/>
          <p:nvPr/>
        </p:nvSpPr>
        <p:spPr>
          <a:xfrm>
            <a:off x="2046302" y="577052"/>
            <a:ext cx="5051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8AE00"/>
                </a:solidFill>
                <a:latin typeface="Orgovan" panose="02000503000000020004" pitchFamily="2" charset="0"/>
              </a:rPr>
              <a:t>Implemented Functionalities</a:t>
            </a:r>
            <a:endParaRPr lang="en-GB" sz="2400" dirty="0">
              <a:solidFill>
                <a:srgbClr val="F8AE00"/>
              </a:solidFill>
              <a:latin typeface="Orgovan" panose="02000503000000020004" pitchFamily="2" charset="0"/>
            </a:endParaRPr>
          </a:p>
        </p:txBody>
      </p:sp>
      <p:sp>
        <p:nvSpPr>
          <p:cNvPr id="6" name="CasellaDiTesto 1">
            <a:extLst>
              <a:ext uri="{FF2B5EF4-FFF2-40B4-BE49-F238E27FC236}">
                <a16:creationId xmlns:a16="http://schemas.microsoft.com/office/drawing/2014/main" id="{C24D6C7B-9BC4-C048-245E-A1A8569A3B89}"/>
              </a:ext>
            </a:extLst>
          </p:cNvPr>
          <p:cNvSpPr txBox="1"/>
          <p:nvPr/>
        </p:nvSpPr>
        <p:spPr>
          <a:xfrm>
            <a:off x="3580424" y="1977512"/>
            <a:ext cx="220917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8AE00"/>
                </a:solidFill>
                <a:latin typeface="Inter" panose="02000503000000020004" pitchFamily="2" charset="0"/>
                <a:ea typeface="Inter" panose="02000503000000020004" pitchFamily="2" charset="0"/>
              </a:rPr>
              <a:t>Connection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✅ </a:t>
            </a:r>
            <a:r>
              <a:rPr lang="it-IT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Socket</a:t>
            </a:r>
          </a:p>
          <a:p>
            <a:endParaRPr lang="it-IT" sz="600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  <a:p>
            <a:r>
              <a:rPr lang="en-US" dirty="0">
                <a:solidFill>
                  <a:schemeClr val="bg1"/>
                </a:solidFill>
              </a:rPr>
              <a:t>✅ </a:t>
            </a:r>
            <a:r>
              <a:rPr lang="it-IT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RMI</a:t>
            </a:r>
          </a:p>
        </p:txBody>
      </p:sp>
      <p:sp>
        <p:nvSpPr>
          <p:cNvPr id="8" name="CasellaDiTesto 1">
            <a:extLst>
              <a:ext uri="{FF2B5EF4-FFF2-40B4-BE49-F238E27FC236}">
                <a16:creationId xmlns:a16="http://schemas.microsoft.com/office/drawing/2014/main" id="{BC1AA77C-EBA7-640A-B189-F2058B45A3F3}"/>
              </a:ext>
            </a:extLst>
          </p:cNvPr>
          <p:cNvSpPr txBox="1"/>
          <p:nvPr/>
        </p:nvSpPr>
        <p:spPr>
          <a:xfrm>
            <a:off x="5967710" y="1977512"/>
            <a:ext cx="220917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8AE00"/>
                </a:solidFill>
                <a:latin typeface="Inter" panose="02000503000000020004" pitchFamily="2" charset="0"/>
                <a:ea typeface="Inter" panose="02000503000000020004" pitchFamily="2" charset="0"/>
              </a:rPr>
              <a:t>User Interface</a:t>
            </a:r>
          </a:p>
          <a:p>
            <a:endParaRPr lang="en-US" dirty="0">
              <a:solidFill>
                <a:srgbClr val="F8AE00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✅ </a:t>
            </a:r>
            <a:r>
              <a:rPr lang="it-IT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TUI</a:t>
            </a:r>
          </a:p>
          <a:p>
            <a:endParaRPr lang="it-IT" sz="600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  <a:p>
            <a:r>
              <a:rPr lang="en-US" dirty="0">
                <a:solidFill>
                  <a:schemeClr val="bg1"/>
                </a:solidFill>
              </a:rPr>
              <a:t>✅ </a:t>
            </a:r>
            <a:r>
              <a:rPr lang="it-IT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GUI</a:t>
            </a:r>
          </a:p>
        </p:txBody>
      </p:sp>
      <p:sp>
        <p:nvSpPr>
          <p:cNvPr id="9" name="CasellaDiTesto 1">
            <a:extLst>
              <a:ext uri="{FF2B5EF4-FFF2-40B4-BE49-F238E27FC236}">
                <a16:creationId xmlns:a16="http://schemas.microsoft.com/office/drawing/2014/main" id="{9774819A-3C3A-CA77-7B4B-32CAD2B4D0C7}"/>
              </a:ext>
            </a:extLst>
          </p:cNvPr>
          <p:cNvSpPr txBox="1"/>
          <p:nvPr/>
        </p:nvSpPr>
        <p:spPr>
          <a:xfrm>
            <a:off x="3037415" y="3840459"/>
            <a:ext cx="306917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8AE00"/>
                </a:solidFill>
                <a:latin typeface="Inter" panose="02000503000000020004" pitchFamily="2" charset="0"/>
                <a:ea typeface="Inter" panose="02000503000000020004" pitchFamily="2" charset="0"/>
              </a:rPr>
              <a:t>Additional Functionalities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✅ </a:t>
            </a:r>
            <a:r>
              <a:rPr lang="it-IT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Demo travel</a:t>
            </a:r>
          </a:p>
          <a:p>
            <a:endParaRPr lang="it-IT" sz="600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  <a:p>
            <a:r>
              <a:rPr lang="en-US" dirty="0">
                <a:solidFill>
                  <a:schemeClr val="bg1"/>
                </a:solidFill>
              </a:rPr>
              <a:t>✅ </a:t>
            </a:r>
            <a:r>
              <a:rPr lang="it-IT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Multiple games</a:t>
            </a:r>
          </a:p>
          <a:p>
            <a:endParaRPr lang="it-IT" sz="600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  <a:p>
            <a:r>
              <a:rPr lang="en-US" dirty="0">
                <a:solidFill>
                  <a:schemeClr val="bg1"/>
                </a:solidFill>
              </a:rPr>
              <a:t>✅ </a:t>
            </a:r>
            <a:r>
              <a:rPr lang="it-IT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Resilience</a:t>
            </a:r>
          </a:p>
          <a:p>
            <a:endParaRPr lang="it-IT" sz="600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  <a:p>
            <a:r>
              <a:rPr lang="en-US" dirty="0">
                <a:solidFill>
                  <a:schemeClr val="bg1"/>
                </a:solidFill>
              </a:rPr>
              <a:t>❌ </a:t>
            </a:r>
            <a:r>
              <a:rPr lang="it-IT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Persistence</a:t>
            </a:r>
            <a:endParaRPr lang="it-IT" dirty="0">
              <a:solidFill>
                <a:srgbClr val="F8AE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2067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CCC375-60EC-FC8B-178F-8BDE6DE80D09}"/>
              </a:ext>
            </a:extLst>
          </p:cNvPr>
          <p:cNvSpPr txBox="1"/>
          <p:nvPr/>
        </p:nvSpPr>
        <p:spPr>
          <a:xfrm>
            <a:off x="2046302" y="577052"/>
            <a:ext cx="5051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rgbClr val="F8AE00"/>
                </a:solidFill>
                <a:latin typeface="Orgovan" panose="02000503000000020004" pitchFamily="2" charset="0"/>
              </a:rPr>
              <a:t>MVc</a:t>
            </a:r>
            <a:r>
              <a:rPr lang="en-US" sz="2400" dirty="0">
                <a:solidFill>
                  <a:srgbClr val="F8AE00"/>
                </a:solidFill>
                <a:latin typeface="Orgovan" panose="02000503000000020004" pitchFamily="2" charset="0"/>
              </a:rPr>
              <a:t> Pattern</a:t>
            </a:r>
            <a:endParaRPr lang="en-GB" sz="2400" dirty="0">
              <a:solidFill>
                <a:srgbClr val="F8AE00"/>
              </a:solidFill>
              <a:latin typeface="Orgovan" panose="02000503000000020004" pitchFamily="2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03AE633-12F4-6124-B7D8-9A7D49E7F7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1365978"/>
              </p:ext>
            </p:extLst>
          </p:nvPr>
        </p:nvGraphicFramePr>
        <p:xfrm>
          <a:off x="660878" y="1456142"/>
          <a:ext cx="7822238" cy="3657581"/>
        </p:xfrm>
        <a:graphic>
          <a:graphicData uri="http://schemas.openxmlformats.org/drawingml/2006/table">
            <a:tbl>
              <a:tblPr firstRow="1" bandRow="1">
                <a:solidFill>
                  <a:srgbClr val="FFFFFF">
                    <a:alpha val="10196"/>
                  </a:srgbClr>
                </a:solidFill>
                <a:effectLst/>
                <a:tableStyleId>{2D5ABB26-0587-4C30-8999-92F81FD0307C}</a:tableStyleId>
              </a:tblPr>
              <a:tblGrid>
                <a:gridCol w="3911119">
                  <a:extLst>
                    <a:ext uri="{9D8B030D-6E8A-4147-A177-3AD203B41FA5}">
                      <a16:colId xmlns:a16="http://schemas.microsoft.com/office/drawing/2014/main" val="4284287777"/>
                    </a:ext>
                  </a:extLst>
                </a:gridCol>
                <a:gridCol w="3911119">
                  <a:extLst>
                    <a:ext uri="{9D8B030D-6E8A-4147-A177-3AD203B41FA5}">
                      <a16:colId xmlns:a16="http://schemas.microsoft.com/office/drawing/2014/main" val="2477734480"/>
                    </a:ext>
                  </a:extLst>
                </a:gridCol>
              </a:tblGrid>
              <a:tr h="487661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8AE00"/>
                          </a:solidFill>
                          <a:latin typeface="Inter" panose="02000503000000020004" pitchFamily="2" charset="0"/>
                          <a:ea typeface="Inter" panose="02000503000000020004" pitchFamily="2" charset="0"/>
                        </a:rPr>
                        <a:t>Server</a:t>
                      </a:r>
                      <a:endParaRPr lang="en-GB" b="1" dirty="0">
                        <a:solidFill>
                          <a:srgbClr val="F8AE00"/>
                        </a:solidFill>
                        <a:latin typeface="Inter" panose="02000503000000020004" pitchFamily="2" charset="0"/>
                        <a:ea typeface="Inter" panose="02000503000000020004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8AE00"/>
                          </a:solidFill>
                          <a:latin typeface="Inter" panose="02000503000000020004" pitchFamily="2" charset="0"/>
                          <a:ea typeface="Inter" panose="02000503000000020004" pitchFamily="2" charset="0"/>
                        </a:rPr>
                        <a:t>Client</a:t>
                      </a:r>
                      <a:endParaRPr lang="en-GB" b="1" dirty="0">
                        <a:solidFill>
                          <a:srgbClr val="F8AE00"/>
                        </a:solidFill>
                        <a:latin typeface="Inter" panose="02000503000000020004" pitchFamily="2" charset="0"/>
                        <a:ea typeface="Inter" panose="02000503000000020004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13688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600" b="0" u="none" dirty="0">
                          <a:solidFill>
                            <a:srgbClr val="F8AE00"/>
                          </a:solidFill>
                          <a:latin typeface="Inter" panose="02000503000000020004" pitchFamily="2" charset="0"/>
                          <a:ea typeface="Inter" panose="02000503000000020004" pitchFamily="2" charset="0"/>
                        </a:rPr>
                        <a:t>Model</a:t>
                      </a:r>
                    </a:p>
                    <a:p>
                      <a:pPr algn="l"/>
                      <a:endParaRPr lang="en-US" sz="500" b="1" u="sng" dirty="0">
                        <a:solidFill>
                          <a:schemeClr val="bg1">
                            <a:lumMod val="95000"/>
                          </a:schemeClr>
                        </a:solidFill>
                        <a:latin typeface="Inter" panose="02000503000000020004" pitchFamily="2" charset="0"/>
                        <a:ea typeface="Inter" panose="02000503000000020004" pitchFamily="2" charset="0"/>
                      </a:endParaRPr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GB" sz="16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Inter" panose="02000503000000020004" pitchFamily="2" charset="0"/>
                          <a:ea typeface="Inter" panose="02000503000000020004" pitchFamily="2" charset="0"/>
                        </a:rPr>
                        <a:t>Contains most of the game logic and is responsible for maintaining the state and information related to the various ongoing matches.</a:t>
                      </a:r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en-US" sz="1600" dirty="0">
                        <a:solidFill>
                          <a:schemeClr val="bg1">
                            <a:lumMod val="95000"/>
                          </a:schemeClr>
                        </a:solidFill>
                        <a:latin typeface="Inter" panose="02000503000000020004" pitchFamily="2" charset="0"/>
                        <a:ea typeface="Inter" panose="02000503000000020004" pitchFamily="2" charset="0"/>
                      </a:endParaRPr>
                    </a:p>
                    <a:p>
                      <a:pPr algn="l"/>
                      <a:r>
                        <a:rPr lang="en-US" sz="1600" b="0" u="none" dirty="0">
                          <a:solidFill>
                            <a:srgbClr val="F8AE00"/>
                          </a:solidFill>
                          <a:latin typeface="Inter" panose="02000503000000020004" pitchFamily="2" charset="0"/>
                          <a:ea typeface="Inter" panose="02000503000000020004" pitchFamily="2" charset="0"/>
                        </a:rPr>
                        <a:t>Controller</a:t>
                      </a:r>
                    </a:p>
                    <a:p>
                      <a:pPr algn="l"/>
                      <a:endParaRPr lang="en-US" sz="500" b="1" u="sng" dirty="0">
                        <a:solidFill>
                          <a:schemeClr val="bg1">
                            <a:lumMod val="95000"/>
                          </a:schemeClr>
                        </a:solidFill>
                        <a:latin typeface="Inter" panose="02000503000000020004" pitchFamily="2" charset="0"/>
                        <a:ea typeface="Inter" panose="02000503000000020004" pitchFamily="2" charset="0"/>
                      </a:endParaRPr>
                    </a:p>
                    <a:p>
                      <a:pPr algn="l"/>
                      <a:r>
                        <a:rPr lang="en-GB" sz="16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Inter" panose="02000503000000020004" pitchFamily="2" charset="0"/>
                          <a:ea typeface="Inter" panose="02000503000000020004" pitchFamily="2" charset="0"/>
                        </a:rPr>
                        <a:t>Handles the orchestration of the different game phases, and manages the requests and responses of the various users.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u="none" dirty="0">
                          <a:solidFill>
                            <a:srgbClr val="F8AE00"/>
                          </a:solidFill>
                          <a:latin typeface="Inter" panose="02000503000000020004" pitchFamily="2" charset="0"/>
                          <a:ea typeface="Inter" panose="02000503000000020004" pitchFamily="2" charset="0"/>
                        </a:rPr>
                        <a:t>View</a:t>
                      </a:r>
                    </a:p>
                    <a:p>
                      <a:pPr algn="l"/>
                      <a:endParaRPr lang="en-US" sz="500" b="1" u="sng" dirty="0">
                        <a:solidFill>
                          <a:schemeClr val="bg1">
                            <a:lumMod val="95000"/>
                          </a:schemeClr>
                        </a:solidFill>
                        <a:latin typeface="Inter" panose="02000503000000020004" pitchFamily="2" charset="0"/>
                        <a:ea typeface="Inter" panose="02000503000000020004" pitchFamily="2" charset="0"/>
                      </a:endParaRPr>
                    </a:p>
                    <a:p>
                      <a:pPr algn="l"/>
                      <a:r>
                        <a:rPr lang="en-GB" sz="16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Inter" panose="02000503000000020004" pitchFamily="2" charset="0"/>
                          <a:ea typeface="Inter" panose="02000503000000020004" pitchFamily="2" charset="0"/>
                        </a:rPr>
                        <a:t>Whether it's a TUI or a GUI, it contains the logic for creating the user interface and managing all possible user interactions.</a:t>
                      </a:r>
                      <a:endParaRPr lang="en-US" sz="1600" dirty="0">
                        <a:solidFill>
                          <a:schemeClr val="bg1">
                            <a:lumMod val="95000"/>
                          </a:schemeClr>
                        </a:solidFill>
                        <a:latin typeface="Inter" panose="02000503000000020004" pitchFamily="2" charset="0"/>
                        <a:ea typeface="Inter" panose="02000503000000020004" pitchFamily="2" charset="0"/>
                      </a:endParaRPr>
                    </a:p>
                    <a:p>
                      <a:pPr algn="l"/>
                      <a:endParaRPr lang="en-US" sz="1600" dirty="0">
                        <a:solidFill>
                          <a:schemeClr val="bg1">
                            <a:lumMod val="95000"/>
                          </a:schemeClr>
                        </a:solidFill>
                        <a:latin typeface="Inter" panose="02000503000000020004" pitchFamily="2" charset="0"/>
                        <a:ea typeface="Inter" panose="02000503000000020004" pitchFamily="2" charset="0"/>
                      </a:endParaRPr>
                    </a:p>
                    <a:p>
                      <a:pPr algn="l"/>
                      <a:r>
                        <a:rPr lang="en-US" sz="1600" b="0" u="none" dirty="0">
                          <a:solidFill>
                            <a:srgbClr val="F8AE00"/>
                          </a:solidFill>
                          <a:latin typeface="Inter" panose="02000503000000020004" pitchFamily="2" charset="0"/>
                          <a:ea typeface="Inter" panose="02000503000000020004" pitchFamily="2" charset="0"/>
                        </a:rPr>
                        <a:t>Model</a:t>
                      </a:r>
                    </a:p>
                    <a:p>
                      <a:pPr algn="l"/>
                      <a:endParaRPr lang="en-US" sz="500" b="1" u="sng" dirty="0">
                        <a:solidFill>
                          <a:schemeClr val="bg1">
                            <a:lumMod val="95000"/>
                          </a:schemeClr>
                        </a:solidFill>
                        <a:latin typeface="Inter" panose="02000503000000020004" pitchFamily="2" charset="0"/>
                        <a:ea typeface="Inter" panose="02000503000000020004" pitchFamily="2" charset="0"/>
                      </a:endParaRPr>
                    </a:p>
                    <a:p>
                      <a:pPr algn="l"/>
                      <a:r>
                        <a:rPr lang="en-GB" sz="16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Inter" panose="02000503000000020004" pitchFamily="2" charset="0"/>
                          <a:ea typeface="Inter" panose="02000503000000020004" pitchFamily="2" charset="0"/>
                        </a:rPr>
                        <a:t>A more lightweight model whose purpose is to maintain a consistent local state on the client side, in order to minimize the amount of data exchanged with the server.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091418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1F98FED-65F2-F78E-C8AB-F1A1FB7BB4D9}"/>
              </a:ext>
            </a:extLst>
          </p:cNvPr>
          <p:cNvSpPr txBox="1"/>
          <p:nvPr/>
        </p:nvSpPr>
        <p:spPr>
          <a:xfrm>
            <a:off x="660878" y="5531148"/>
            <a:ext cx="78222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On both the server and client sides, dedicated classes are implemented to manage communication using Socket and RMI protocols.</a:t>
            </a:r>
          </a:p>
        </p:txBody>
      </p:sp>
    </p:spTree>
    <p:extLst>
      <p:ext uri="{BB962C8B-B14F-4D97-AF65-F5344CB8AC3E}">
        <p14:creationId xmlns:p14="http://schemas.microsoft.com/office/powerpoint/2010/main" val="1877022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44093718-D017-6B21-9434-E7E2E4936F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2" y="327355"/>
            <a:ext cx="8882649" cy="620329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40B0C9-410F-57F5-3850-13822088D6C4}"/>
              </a:ext>
            </a:extLst>
          </p:cNvPr>
          <p:cNvSpPr txBox="1"/>
          <p:nvPr/>
        </p:nvSpPr>
        <p:spPr>
          <a:xfrm>
            <a:off x="5347966" y="4974238"/>
            <a:ext cx="7983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Game</a:t>
            </a:r>
            <a:endParaRPr lang="en-GB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58380C-7EB9-28DA-2026-CEB234DC4EE8}"/>
              </a:ext>
            </a:extLst>
          </p:cNvPr>
          <p:cNvSpPr/>
          <p:nvPr/>
        </p:nvSpPr>
        <p:spPr>
          <a:xfrm>
            <a:off x="5033638" y="5019690"/>
            <a:ext cx="247650" cy="247650"/>
          </a:xfrm>
          <a:prstGeom prst="rect">
            <a:avLst/>
          </a:prstGeom>
          <a:solidFill>
            <a:srgbClr val="FECA04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C5F5A2-1D00-1D48-23A7-2116ABCCA95E}"/>
              </a:ext>
            </a:extLst>
          </p:cNvPr>
          <p:cNvSpPr txBox="1"/>
          <p:nvPr/>
        </p:nvSpPr>
        <p:spPr>
          <a:xfrm>
            <a:off x="5347966" y="5343570"/>
            <a:ext cx="9257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Player</a:t>
            </a:r>
            <a:endParaRPr lang="en-GB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F6BA21F-0A53-DC61-F0E6-C9098E39D036}"/>
              </a:ext>
            </a:extLst>
          </p:cNvPr>
          <p:cNvSpPr/>
          <p:nvPr/>
        </p:nvSpPr>
        <p:spPr>
          <a:xfrm>
            <a:off x="5033638" y="5389022"/>
            <a:ext cx="247650" cy="247650"/>
          </a:xfrm>
          <a:prstGeom prst="rect">
            <a:avLst/>
          </a:prstGeom>
          <a:solidFill>
            <a:srgbClr val="185E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C5119F-23B1-E259-3C7A-52118E2561D3}"/>
              </a:ext>
            </a:extLst>
          </p:cNvPr>
          <p:cNvSpPr txBox="1"/>
          <p:nvPr/>
        </p:nvSpPr>
        <p:spPr>
          <a:xfrm>
            <a:off x="7007168" y="5353510"/>
            <a:ext cx="15353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Components</a:t>
            </a:r>
            <a:endParaRPr lang="en-GB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1D92BBE-EDAA-0A2E-6BE2-85A5DBD588B1}"/>
              </a:ext>
            </a:extLst>
          </p:cNvPr>
          <p:cNvSpPr/>
          <p:nvPr/>
        </p:nvSpPr>
        <p:spPr>
          <a:xfrm>
            <a:off x="6692840" y="5398962"/>
            <a:ext cx="247650" cy="247650"/>
          </a:xfrm>
          <a:prstGeom prst="rect">
            <a:avLst/>
          </a:prstGeom>
          <a:solidFill>
            <a:srgbClr val="1FE3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DD67C2-4D97-CA07-314F-D052CBCAFCDB}"/>
              </a:ext>
            </a:extLst>
          </p:cNvPr>
          <p:cNvSpPr txBox="1"/>
          <p:nvPr/>
        </p:nvSpPr>
        <p:spPr>
          <a:xfrm>
            <a:off x="7007168" y="5722842"/>
            <a:ext cx="18764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Events</a:t>
            </a:r>
            <a:endParaRPr lang="en-GB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BAA27E-6570-51E4-2B7B-451991BC1B49}"/>
              </a:ext>
            </a:extLst>
          </p:cNvPr>
          <p:cNvSpPr/>
          <p:nvPr/>
        </p:nvSpPr>
        <p:spPr>
          <a:xfrm>
            <a:off x="6692840" y="5768294"/>
            <a:ext cx="247650" cy="247650"/>
          </a:xfrm>
          <a:prstGeom prst="rect">
            <a:avLst/>
          </a:prstGeom>
          <a:solidFill>
            <a:srgbClr val="D131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5522F2-818C-62BF-35C4-086BDCB887FE}"/>
              </a:ext>
            </a:extLst>
          </p:cNvPr>
          <p:cNvSpPr txBox="1"/>
          <p:nvPr/>
        </p:nvSpPr>
        <p:spPr>
          <a:xfrm>
            <a:off x="5347964" y="5722842"/>
            <a:ext cx="9257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Board</a:t>
            </a:r>
            <a:endParaRPr lang="en-GB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5EE6926-FCD8-5A09-6DDA-2955A316C24E}"/>
              </a:ext>
            </a:extLst>
          </p:cNvPr>
          <p:cNvSpPr/>
          <p:nvPr/>
        </p:nvSpPr>
        <p:spPr>
          <a:xfrm>
            <a:off x="5033638" y="5768294"/>
            <a:ext cx="247650" cy="247650"/>
          </a:xfrm>
          <a:prstGeom prst="rect">
            <a:avLst/>
          </a:prstGeom>
          <a:solidFill>
            <a:srgbClr val="0A108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E2EB2A-EC51-23F2-15E9-3E4DD45B3419}"/>
              </a:ext>
            </a:extLst>
          </p:cNvPr>
          <p:cNvSpPr txBox="1"/>
          <p:nvPr/>
        </p:nvSpPr>
        <p:spPr>
          <a:xfrm>
            <a:off x="7007168" y="4984657"/>
            <a:ext cx="15353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Spaceship</a:t>
            </a:r>
            <a:endParaRPr lang="en-GB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441391D-4766-386E-440B-F8B74E1FD909}"/>
              </a:ext>
            </a:extLst>
          </p:cNvPr>
          <p:cNvSpPr/>
          <p:nvPr/>
        </p:nvSpPr>
        <p:spPr>
          <a:xfrm>
            <a:off x="6692840" y="5030109"/>
            <a:ext cx="247650" cy="247650"/>
          </a:xfrm>
          <a:prstGeom prst="rect">
            <a:avLst/>
          </a:prstGeom>
          <a:solidFill>
            <a:srgbClr val="08B03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4896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400</TotalTime>
  <Words>179</Words>
  <Application>Microsoft Office PowerPoint</Application>
  <PresentationFormat>On-screen Show (4:3)</PresentationFormat>
  <Paragraphs>56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Inter</vt:lpstr>
      <vt:lpstr>Orgovan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Lorenzo Orlandi</dc:creator>
  <cp:lastModifiedBy>Gabriele Pedesini</cp:lastModifiedBy>
  <cp:revision>6</cp:revision>
  <cp:lastPrinted>2025-06-22T14:52:14Z</cp:lastPrinted>
  <dcterms:created xsi:type="dcterms:W3CDTF">2025-06-18T19:26:52Z</dcterms:created>
  <dcterms:modified xsi:type="dcterms:W3CDTF">2025-06-22T15:09:02Z</dcterms:modified>
</cp:coreProperties>
</file>

<file path=docProps/thumbnail.jpeg>
</file>